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83" r:id="rId3"/>
    <p:sldId id="297" r:id="rId4"/>
    <p:sldId id="290" r:id="rId5"/>
    <p:sldId id="291" r:id="rId6"/>
    <p:sldId id="292" r:id="rId7"/>
    <p:sldId id="284" r:id="rId8"/>
    <p:sldId id="286" r:id="rId9"/>
    <p:sldId id="282" r:id="rId10"/>
    <p:sldId id="288" r:id="rId11"/>
    <p:sldId id="285" r:id="rId12"/>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98" autoAdjust="0"/>
  </p:normalViewPr>
  <p:slideViewPr>
    <p:cSldViewPr>
      <p:cViewPr varScale="1">
        <p:scale>
          <a:sx n="66" d="100"/>
          <a:sy n="66" d="100"/>
        </p:scale>
        <p:origin x="15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20-3-2018</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20-3-2018</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20-3-2018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20-3-2018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20-3-2018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20-3-2018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20-3-2018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20-3-2018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20-3-2018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20-3-2018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20-3-2018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20-3-2018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20-3-2018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smtClean="0"/>
              <a:t>06-09-2016</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smtClean="0"/>
              <a:t>Voeding bij verschillende doelgroepen en culturen</a:t>
            </a:r>
            <a:endParaRPr lang="nl-NL" dirty="0"/>
          </a:p>
        </p:txBody>
      </p:sp>
      <p:sp>
        <p:nvSpPr>
          <p:cNvPr id="3" name="Ondertitel 2"/>
          <p:cNvSpPr>
            <a:spLocks noGrp="1"/>
          </p:cNvSpPr>
          <p:nvPr>
            <p:ph type="subTitle" idx="1"/>
          </p:nvPr>
        </p:nvSpPr>
        <p:spPr>
          <a:xfrm>
            <a:off x="1370806" y="3600450"/>
            <a:ext cx="6400800" cy="1752600"/>
          </a:xfrm>
        </p:spPr>
        <p:txBody>
          <a:bodyPr>
            <a:normAutofit/>
          </a:bodyPr>
          <a:lstStyle/>
          <a:p>
            <a:r>
              <a:rPr lang="nl-NL" sz="2800" dirty="0" smtClean="0">
                <a:solidFill>
                  <a:schemeClr val="tx1"/>
                </a:solidFill>
              </a:rPr>
              <a:t>Christendom en Islam</a:t>
            </a:r>
            <a:endParaRPr lang="nl-NL" sz="2800" dirty="0" smtClean="0">
              <a:solidFill>
                <a:schemeClr val="tx1"/>
              </a:solidFill>
            </a:endParaRPr>
          </a:p>
          <a:p>
            <a:endParaRPr lang="nl-NL" sz="2800" dirty="0">
              <a:solidFill>
                <a:schemeClr val="tx1"/>
              </a:solidFill>
            </a:endParaRPr>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uitleg</a:t>
            </a:r>
            <a:endParaRPr lang="nl-NL" dirty="0"/>
          </a:p>
        </p:txBody>
      </p:sp>
      <p:sp>
        <p:nvSpPr>
          <p:cNvPr id="3" name="Tijdelijke aanduiding voor inhoud 2"/>
          <p:cNvSpPr>
            <a:spLocks noGrp="1"/>
          </p:cNvSpPr>
          <p:nvPr>
            <p:ph idx="1"/>
          </p:nvPr>
        </p:nvSpPr>
        <p:spPr/>
        <p:txBody>
          <a:bodyPr>
            <a:normAutofit/>
          </a:bodyPr>
          <a:lstStyle/>
          <a:p>
            <a:pPr marL="57150" indent="0">
              <a:buNone/>
            </a:pPr>
            <a:r>
              <a:rPr lang="nl-NL" dirty="0"/>
              <a:t>Opdracht:</a:t>
            </a:r>
          </a:p>
          <a:p>
            <a:pPr marL="57150" indent="0">
              <a:buNone/>
            </a:pPr>
            <a:r>
              <a:rPr lang="nl-NL" dirty="0"/>
              <a:t>Bereid een les voor van </a:t>
            </a:r>
            <a:r>
              <a:rPr lang="nl-NL" dirty="0" smtClean="0"/>
              <a:t>15 </a:t>
            </a:r>
            <a:r>
              <a:rPr lang="nl-NL" dirty="0"/>
              <a:t>minuten met de volgende onderwerpen</a:t>
            </a:r>
            <a:r>
              <a:rPr lang="nl-NL" dirty="0" smtClean="0"/>
              <a:t>:</a:t>
            </a:r>
          </a:p>
          <a:p>
            <a:pPr marL="914400" lvl="1" indent="-457200"/>
            <a:r>
              <a:rPr lang="nl-NL" dirty="0" smtClean="0"/>
              <a:t>Achtergrond informatie religie</a:t>
            </a:r>
          </a:p>
          <a:p>
            <a:pPr marL="914400" lvl="1" indent="-457200"/>
            <a:r>
              <a:rPr lang="nl-NL" dirty="0" smtClean="0"/>
              <a:t>Oorsprong v/d religie (landen)</a:t>
            </a:r>
          </a:p>
          <a:p>
            <a:pPr marL="914400" lvl="1" indent="-457200"/>
            <a:r>
              <a:rPr lang="nl-NL" dirty="0" smtClean="0"/>
              <a:t>Voedingsgewoonte van de religie</a:t>
            </a:r>
          </a:p>
          <a:p>
            <a:pPr marL="1314450" lvl="2" indent="-457200"/>
            <a:r>
              <a:rPr lang="nl-NL" dirty="0" smtClean="0"/>
              <a:t>Wat eten ze wel/niet</a:t>
            </a:r>
          </a:p>
          <a:p>
            <a:pPr marL="1314450" lvl="2" indent="-457200"/>
            <a:r>
              <a:rPr lang="nl-NL" dirty="0" smtClean="0"/>
              <a:t>Geef aan waarom bepaalde dingen niet gegeten worden</a:t>
            </a:r>
          </a:p>
          <a:p>
            <a:pPr marL="1314450" lvl="2" indent="-457200"/>
            <a:r>
              <a:rPr lang="nl-NL" dirty="0" smtClean="0"/>
              <a:t>Is er een periode van vasten, zo ja waarom?</a:t>
            </a:r>
          </a:p>
          <a:p>
            <a:pPr marL="914400" lvl="1" indent="-457200"/>
            <a:r>
              <a:rPr lang="nl-NL" dirty="0"/>
              <a:t>Avondeten – hoofdmaaltijd</a:t>
            </a:r>
          </a:p>
          <a:p>
            <a:endParaRPr lang="nl-NL" dirty="0"/>
          </a:p>
        </p:txBody>
      </p:sp>
    </p:spTree>
    <p:extLst>
      <p:ext uri="{BB962C8B-B14F-4D97-AF65-F5344CB8AC3E}">
        <p14:creationId xmlns:p14="http://schemas.microsoft.com/office/powerpoint/2010/main" val="671294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Uitleg opdracht</a:t>
            </a:r>
            <a:endParaRPr lang="nl-NL" dirty="0"/>
          </a:p>
        </p:txBody>
      </p:sp>
      <p:sp>
        <p:nvSpPr>
          <p:cNvPr id="3" name="Tijdelijke aanduiding voor inhoud 2"/>
          <p:cNvSpPr>
            <a:spLocks noGrp="1"/>
          </p:cNvSpPr>
          <p:nvPr>
            <p:ph idx="1"/>
          </p:nvPr>
        </p:nvSpPr>
        <p:spPr/>
        <p:txBody>
          <a:bodyPr/>
          <a:lstStyle/>
          <a:p>
            <a:r>
              <a:rPr lang="nl-NL" dirty="0" smtClean="0"/>
              <a:t>4 groepen</a:t>
            </a:r>
          </a:p>
          <a:p>
            <a:pPr lvl="1"/>
            <a:r>
              <a:rPr lang="nl-NL" dirty="0" smtClean="0"/>
              <a:t>Islam</a:t>
            </a:r>
          </a:p>
          <a:p>
            <a:pPr lvl="1"/>
            <a:r>
              <a:rPr lang="nl-NL" dirty="0" smtClean="0"/>
              <a:t>Jodendom</a:t>
            </a:r>
          </a:p>
          <a:p>
            <a:pPr lvl="1"/>
            <a:r>
              <a:rPr lang="nl-NL" dirty="0" smtClean="0"/>
              <a:t>Christendom</a:t>
            </a:r>
          </a:p>
          <a:p>
            <a:pPr lvl="1"/>
            <a:r>
              <a:rPr lang="nl-NL" dirty="0" smtClean="0"/>
              <a:t>Hindoeïsme</a:t>
            </a:r>
          </a:p>
          <a:p>
            <a:pPr marL="57150" indent="0">
              <a:buNone/>
            </a:pPr>
            <a:r>
              <a:rPr lang="nl-NL" dirty="0"/>
              <a:t>	</a:t>
            </a:r>
            <a:endParaRPr lang="nl-NL" dirty="0" smtClean="0"/>
          </a:p>
          <a:p>
            <a:pPr lvl="1"/>
            <a:endParaRPr lang="nl-NL" dirty="0"/>
          </a:p>
        </p:txBody>
      </p:sp>
    </p:spTree>
    <p:extLst>
      <p:ext uri="{BB962C8B-B14F-4D97-AF65-F5344CB8AC3E}">
        <p14:creationId xmlns:p14="http://schemas.microsoft.com/office/powerpoint/2010/main" val="2854480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lesinhoud</a:t>
            </a:r>
            <a:endParaRPr lang="nl-NL" dirty="0"/>
          </a:p>
        </p:txBody>
      </p:sp>
      <p:sp>
        <p:nvSpPr>
          <p:cNvPr id="3" name="Tijdelijke aanduiding voor inhoud 2"/>
          <p:cNvSpPr>
            <a:spLocks noGrp="1"/>
          </p:cNvSpPr>
          <p:nvPr>
            <p:ph idx="1"/>
          </p:nvPr>
        </p:nvSpPr>
        <p:spPr/>
        <p:txBody>
          <a:bodyPr/>
          <a:lstStyle/>
          <a:p>
            <a:r>
              <a:rPr lang="nl-NL" dirty="0" smtClean="0"/>
              <a:t>Nakijken opdrachten leeftijdsfases</a:t>
            </a:r>
            <a:endParaRPr lang="nl-NL" dirty="0"/>
          </a:p>
        </p:txBody>
      </p:sp>
    </p:spTree>
    <p:extLst>
      <p:ext uri="{BB962C8B-B14F-4D97-AF65-F5344CB8AC3E}">
        <p14:creationId xmlns:p14="http://schemas.microsoft.com/office/powerpoint/2010/main" val="2930832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Leeftijdsfases</a:t>
            </a:r>
            <a:endParaRPr lang="nl-NL" dirty="0"/>
          </a:p>
        </p:txBody>
      </p:sp>
      <p:sp>
        <p:nvSpPr>
          <p:cNvPr id="4" name="Tijdelijke aanduiding voor inhoud 2"/>
          <p:cNvSpPr>
            <a:spLocks noGrp="1"/>
          </p:cNvSpPr>
          <p:nvPr>
            <p:ph idx="1"/>
          </p:nvPr>
        </p:nvSpPr>
        <p:spPr/>
        <p:txBody>
          <a:bodyPr>
            <a:normAutofit/>
          </a:bodyPr>
          <a:lstStyle/>
          <a:p>
            <a:pPr marL="0" indent="0">
              <a:buNone/>
            </a:pPr>
            <a:r>
              <a:rPr lang="nl-NL" sz="1400" dirty="0" smtClean="0"/>
              <a:t>Opdracht 16.1</a:t>
            </a:r>
          </a:p>
          <a:p>
            <a:pPr marL="0" indent="0">
              <a:buNone/>
            </a:pPr>
            <a:r>
              <a:rPr lang="nl-NL" sz="1400" dirty="0" smtClean="0"/>
              <a:t>Bart is net drie geworden. Zijn ouders, Michelle en Berry, zijn eraan gewend dat hij altijd een goede eetlust heeft. </a:t>
            </a:r>
            <a:r>
              <a:rPr lang="nl-NL" sz="1400" dirty="0" smtClean="0"/>
              <a:t>Maar dat begint te veranderen: de ene dag eet hij zijn bordje wel leeg, en de andere dag zit hij er alleen maar met zijn vork in te prikken. Hij krijgt dan nauwelijks iets binnen. Zijn ouders worden daar behoorlijk wanhopig van. Michelle is bang dat hij ondervoed raakt en geeft hem een toetje als hij de hoofdmaaltijd laat staan. Berry is het daar absoluut niet mee eens. Dat leidt vaak tot ruzie tussen hen beide. Als het aan Berry ligt, blijft Bart net zo lang aan tafel zitten tot zijn bord leeg is. Maar dat helpt niet echt. Bart zat laatst in zijn eentje aan tafel omdat zijn ouders al lang klaar waren. Hij heeft toen zijn bord eten gewoon omgekiept op tafel. </a:t>
            </a:r>
          </a:p>
          <a:p>
            <a:pPr>
              <a:buAutoNum type="alphaLcPeriod"/>
            </a:pPr>
            <a:r>
              <a:rPr lang="nl-NL" sz="1400" dirty="0" smtClean="0"/>
              <a:t>Hoe komt het dat Bart ineens minder eetlust heeft?</a:t>
            </a:r>
          </a:p>
          <a:p>
            <a:pPr marL="0" indent="0">
              <a:buNone/>
            </a:pPr>
            <a:r>
              <a:rPr lang="nl-NL" sz="1400" i="1" dirty="0" smtClean="0">
                <a:solidFill>
                  <a:srgbClr val="0070C0"/>
                </a:solidFill>
              </a:rPr>
              <a:t>Omdat hij minder hard groeit dan een zuigeling. Hij ontdekt zijn eigen wil.</a:t>
            </a:r>
            <a:endParaRPr lang="nl-NL" sz="1400" i="1" dirty="0" smtClean="0">
              <a:solidFill>
                <a:srgbClr val="0070C0"/>
              </a:solidFill>
            </a:endParaRPr>
          </a:p>
          <a:p>
            <a:pPr>
              <a:buAutoNum type="alphaLcPeriod"/>
            </a:pPr>
            <a:r>
              <a:rPr lang="nl-NL" sz="1400" dirty="0" smtClean="0"/>
              <a:t>Ben jij het eens met de aanpak van zijn moeder? En met die van zijn vader? Licht je antwoord toe.</a:t>
            </a:r>
          </a:p>
          <a:p>
            <a:pPr>
              <a:buAutoNum type="alphaLcPeriod"/>
            </a:pPr>
            <a:r>
              <a:rPr lang="nl-NL" sz="1400" dirty="0" smtClean="0"/>
              <a:t>De ouders van Bart verschillen van mening over de wijze waarop het gebrek aan eetlust bij hun zoontje aangepakt moet worden. Wat is je advies aan hen?</a:t>
            </a:r>
            <a:endParaRPr lang="nl-NL" sz="1400" dirty="0"/>
          </a:p>
        </p:txBody>
      </p:sp>
    </p:spTree>
    <p:extLst>
      <p:ext uri="{BB962C8B-B14F-4D97-AF65-F5344CB8AC3E}">
        <p14:creationId xmlns:p14="http://schemas.microsoft.com/office/powerpoint/2010/main" val="179276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Leeftijdsfases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400" dirty="0" smtClean="0"/>
              <a:t>Opdracht 16.5</a:t>
            </a:r>
          </a:p>
          <a:p>
            <a:pPr marL="0" indent="0">
              <a:buNone/>
            </a:pPr>
            <a:r>
              <a:rPr lang="nl-NL" sz="1400" dirty="0" smtClean="0"/>
              <a:t>Geef je mening over de volgende stelling: Een kind met overgewicht hoeft niet per se een afslankdieet te volgend. Hij is nog in de groei, dus het kan al voldoende zijn om gezonder te gaan eten. </a:t>
            </a:r>
          </a:p>
          <a:p>
            <a:pPr marL="0" indent="0">
              <a:buNone/>
            </a:pPr>
            <a:endParaRPr lang="nl-NL" sz="1400" dirty="0"/>
          </a:p>
          <a:p>
            <a:pPr marL="0" indent="0">
              <a:buNone/>
            </a:pPr>
            <a:r>
              <a:rPr lang="nl-NL" sz="1400" dirty="0" smtClean="0"/>
              <a:t>Opdracht 16.6</a:t>
            </a:r>
          </a:p>
          <a:p>
            <a:pPr marL="0" indent="0">
              <a:buNone/>
            </a:pPr>
            <a:r>
              <a:rPr lang="nl-NL" sz="1400" dirty="0" smtClean="0"/>
              <a:t>Veel pubers zijn gek op de snackbar en de fastfoodketen. Verklaar hun grote hongergevoel en legt uit waarom ze die beter niet kunnen stillen met ongezonde snacks. </a:t>
            </a:r>
          </a:p>
          <a:p>
            <a:pPr marL="0" indent="0">
              <a:buNone/>
            </a:pPr>
            <a:r>
              <a:rPr lang="nl-NL" sz="1400" i="1" dirty="0" smtClean="0">
                <a:solidFill>
                  <a:srgbClr val="0070C0"/>
                </a:solidFill>
              </a:rPr>
              <a:t>Door de toename van de spiermassa, het skelet en alle andere weefsels, is er meer behoefte aan energie, eiwitten, vitamines en mineralen. In ongezonde snacks zit wel energie, maar weinig voedingsstoffen, hierdoor kunnen ze ondanks de groei toch overgewicht krijgen. </a:t>
            </a:r>
            <a:endParaRPr lang="nl-NL" sz="1400" i="1" dirty="0">
              <a:solidFill>
                <a:srgbClr val="0070C0"/>
              </a:solidFill>
            </a:endParaRPr>
          </a:p>
        </p:txBody>
      </p:sp>
    </p:spTree>
    <p:extLst>
      <p:ext uri="{BB962C8B-B14F-4D97-AF65-F5344CB8AC3E}">
        <p14:creationId xmlns:p14="http://schemas.microsoft.com/office/powerpoint/2010/main" val="277641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Leeftijdsfases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400" dirty="0" smtClean="0"/>
              <a:t>Opdracht 16.9</a:t>
            </a:r>
          </a:p>
          <a:p>
            <a:pPr marL="0" indent="0">
              <a:buNone/>
            </a:pPr>
            <a:r>
              <a:rPr lang="nl-NL" sz="1400" dirty="0" smtClean="0"/>
              <a:t>Mevrouw van Dam, 75 jaar, heeft al een half jaar lang pijn aan haar </a:t>
            </a:r>
            <a:r>
              <a:rPr lang="nl-NL" sz="1400" dirty="0" err="1" smtClean="0"/>
              <a:t>linkerheup</a:t>
            </a:r>
            <a:r>
              <a:rPr lang="nl-NL" sz="1400" dirty="0" smtClean="0"/>
              <a:t>. Ze is steeds minder gaan bewegen en heeft ook niet veel honger meer. Bij het ontbijt en de lunch eet ze nog maar één sneetje brood en ‘s avonds een klein bordje warm eten. Ze houdt nog wel van snoepen en neemt tussendoor regelmatig een koekje of een plak cake. Het afgelopen jaar is ze niet afgevallen. Ze voelt zich wel wat slapper. Binnenkort ondergaat ze een operatie, waarbij haar heup door een kunsthoop wordt vervangen. Ter voorbereiding op deze ingreep zegt de huisarts dat ze wel wat beter moet gaan eten.</a:t>
            </a:r>
          </a:p>
          <a:p>
            <a:pPr>
              <a:buAutoNum type="alphaLcPeriod"/>
            </a:pPr>
            <a:r>
              <a:rPr lang="nl-NL" sz="1400" dirty="0" smtClean="0"/>
              <a:t>Hoewel mevrouw Van Dam niet is afgevallen meent de huisarts dat ze beter moet gaan eten. Ben je het eens of oneens met hem? Verklaar je antwoord.</a:t>
            </a:r>
          </a:p>
          <a:p>
            <a:pPr marL="0" indent="0">
              <a:buNone/>
            </a:pPr>
            <a:r>
              <a:rPr lang="nl-NL" sz="1400" i="1" dirty="0" smtClean="0">
                <a:solidFill>
                  <a:srgbClr val="0070C0"/>
                </a:solidFill>
              </a:rPr>
              <a:t>Eens, er kan een tekort aan vitamines en mineralen ontstaan. Hierdoor neemt de algehele conditie af, vermindert de weerstand en genezen wonden minder snel.</a:t>
            </a:r>
          </a:p>
          <a:p>
            <a:pPr marL="0" indent="0">
              <a:buNone/>
            </a:pPr>
            <a:endParaRPr lang="nl-NL" sz="1400" i="1" dirty="0" smtClean="0">
              <a:solidFill>
                <a:srgbClr val="0070C0"/>
              </a:solidFill>
            </a:endParaRPr>
          </a:p>
          <a:p>
            <a:pPr marL="0" indent="0">
              <a:buNone/>
            </a:pPr>
            <a:r>
              <a:rPr lang="nl-NL" sz="1400" dirty="0" smtClean="0"/>
              <a:t>b. De huisarts heeft tegen mevrouw Van Dam gezegd dat ze zichzelf moet dwingen om na de operatie weer wat meer te gaan wandelen en fietsen. Hij zegt dat haar eetlust dan vanzelf toeneemt. Hoe kun je dit verklaren?</a:t>
            </a:r>
          </a:p>
          <a:p>
            <a:pPr marL="0" indent="0">
              <a:buNone/>
            </a:pPr>
            <a:r>
              <a:rPr lang="nl-NL" sz="1400" i="1" dirty="0" smtClean="0">
                <a:solidFill>
                  <a:srgbClr val="0070C0"/>
                </a:solidFill>
              </a:rPr>
              <a:t>Dan wordt er meer energie verbruikt.</a:t>
            </a:r>
            <a:endParaRPr lang="nl-NL" sz="1400" i="1" dirty="0">
              <a:solidFill>
                <a:srgbClr val="0070C0"/>
              </a:solidFill>
            </a:endParaRPr>
          </a:p>
        </p:txBody>
      </p:sp>
    </p:spTree>
    <p:extLst>
      <p:ext uri="{BB962C8B-B14F-4D97-AF65-F5344CB8AC3E}">
        <p14:creationId xmlns:p14="http://schemas.microsoft.com/office/powerpoint/2010/main" val="457364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a:t>
            </a:r>
            <a:r>
              <a:rPr lang="nl-NL" dirty="0" smtClean="0"/>
              <a:t>evensfases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400" dirty="0" smtClean="0"/>
              <a:t>Opdracht 16.12</a:t>
            </a:r>
          </a:p>
          <a:p>
            <a:pPr>
              <a:buAutoNum type="alphaLcPeriod"/>
            </a:pPr>
            <a:r>
              <a:rPr lang="nl-NL" sz="1400" dirty="0" smtClean="0"/>
              <a:t>Waardoor komt een gebrek aan vitamine B12 veel voor bij ouderen?</a:t>
            </a:r>
          </a:p>
          <a:p>
            <a:pPr marL="0" indent="0">
              <a:buNone/>
            </a:pPr>
            <a:r>
              <a:rPr lang="nl-NL" sz="1400" i="1" dirty="0" smtClean="0">
                <a:solidFill>
                  <a:srgbClr val="0070C0"/>
                </a:solidFill>
              </a:rPr>
              <a:t>Een gebrek aan de Intrinsiek factor. Deze wordt in de maagwand aangemaakt, bij ouderen is deze minder of niet aanwezig. Dit als gevolg van maagslijmvliesontstekingen en medicijngebruik, zoals maagzuurremmers.</a:t>
            </a:r>
          </a:p>
          <a:p>
            <a:pPr marL="0" indent="0">
              <a:buNone/>
            </a:pPr>
            <a:endParaRPr lang="nl-NL" sz="1400" i="1" dirty="0" smtClean="0">
              <a:solidFill>
                <a:srgbClr val="0070C0"/>
              </a:solidFill>
            </a:endParaRPr>
          </a:p>
          <a:p>
            <a:pPr marL="0" indent="0">
              <a:buNone/>
            </a:pPr>
            <a:r>
              <a:rPr lang="nl-NL" sz="1400" dirty="0" smtClean="0"/>
              <a:t>b. Wat zijn de verschijnselen?</a:t>
            </a:r>
          </a:p>
          <a:p>
            <a:pPr marL="0" indent="0">
              <a:buNone/>
            </a:pPr>
            <a:r>
              <a:rPr lang="nl-NL" sz="1400" i="1" dirty="0" smtClean="0">
                <a:solidFill>
                  <a:srgbClr val="0070C0"/>
                </a:solidFill>
              </a:rPr>
              <a:t>Vitamine B12 tekort kan leiden tot bloedarmoede. Dit kan de volgende gevolgen hebben; tintelingen in de vingers, para-</a:t>
            </a:r>
            <a:r>
              <a:rPr lang="nl-NL" sz="1400" i="1" dirty="0" err="1" smtClean="0">
                <a:solidFill>
                  <a:srgbClr val="0070C0"/>
                </a:solidFill>
              </a:rPr>
              <a:t>esthesie</a:t>
            </a:r>
            <a:r>
              <a:rPr lang="nl-NL" sz="1400" i="1" dirty="0" smtClean="0">
                <a:solidFill>
                  <a:srgbClr val="0070C0"/>
                </a:solidFill>
              </a:rPr>
              <a:t>( verminderd gevoel in de huid), geheugenverlies, coördinatiestoornissen of ataxie (evenwichts- en bewegingsstoornissen) en spierzwakte in de benen.</a:t>
            </a:r>
            <a:endParaRPr lang="nl-NL" sz="1400" i="1" dirty="0" smtClean="0">
              <a:solidFill>
                <a:srgbClr val="0070C0"/>
              </a:solidFill>
            </a:endParaRPr>
          </a:p>
          <a:p>
            <a:pPr marL="0" indent="0">
              <a:buNone/>
            </a:pPr>
            <a:endParaRPr lang="nl-NL" sz="1400" dirty="0" smtClean="0"/>
          </a:p>
          <a:p>
            <a:pPr marL="0" indent="0">
              <a:buNone/>
            </a:pPr>
            <a:r>
              <a:rPr lang="nl-NL" sz="1400" dirty="0" smtClean="0"/>
              <a:t>c. Hoe kan dit probleem aangepakt worden?</a:t>
            </a:r>
          </a:p>
          <a:p>
            <a:pPr marL="0" indent="0">
              <a:buNone/>
            </a:pPr>
            <a:r>
              <a:rPr lang="nl-NL" sz="1400" i="1" dirty="0" smtClean="0">
                <a:solidFill>
                  <a:srgbClr val="0070C0"/>
                </a:solidFill>
              </a:rPr>
              <a:t>Intramusculaire injecties met vitamine B12 of doormiddel van vitamine B12 pillen.</a:t>
            </a:r>
            <a:endParaRPr lang="nl-NL" sz="1400" i="1" dirty="0">
              <a:solidFill>
                <a:srgbClr val="0070C0"/>
              </a:solidFill>
            </a:endParaRPr>
          </a:p>
        </p:txBody>
      </p:sp>
    </p:spTree>
    <p:extLst>
      <p:ext uri="{BB962C8B-B14F-4D97-AF65-F5344CB8AC3E}">
        <p14:creationId xmlns:p14="http://schemas.microsoft.com/office/powerpoint/2010/main" val="2041093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Religies in de wereld</a:t>
            </a:r>
            <a:endParaRPr lang="nl-NL" dirty="0"/>
          </a:p>
        </p:txBody>
      </p:sp>
      <p:sp>
        <p:nvSpPr>
          <p:cNvPr id="3" name="Tijdelijke aanduiding voor inhoud 2"/>
          <p:cNvSpPr>
            <a:spLocks noGrp="1"/>
          </p:cNvSpPr>
          <p:nvPr>
            <p:ph idx="1"/>
          </p:nvPr>
        </p:nvSpPr>
        <p:spPr/>
        <p:txBody>
          <a:bodyPr/>
          <a:lstStyle/>
          <a:p>
            <a:r>
              <a:rPr lang="nl-NL" dirty="0" smtClean="0"/>
              <a:t>Welke religie ken je?</a:t>
            </a:r>
            <a:endParaRPr lang="nl-NL" dirty="0"/>
          </a:p>
        </p:txBody>
      </p:sp>
    </p:spTree>
    <p:extLst>
      <p:ext uri="{BB962C8B-B14F-4D97-AF65-F5344CB8AC3E}">
        <p14:creationId xmlns:p14="http://schemas.microsoft.com/office/powerpoint/2010/main" val="1972725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Religies in de wereld</a:t>
            </a:r>
            <a:endParaRPr lang="nl-NL" dirty="0"/>
          </a:p>
        </p:txBody>
      </p:sp>
      <p:sp>
        <p:nvSpPr>
          <p:cNvPr id="3" name="Tijdelijke aanduiding voor inhoud 2"/>
          <p:cNvSpPr>
            <a:spLocks noGrp="1"/>
          </p:cNvSpPr>
          <p:nvPr>
            <p:ph idx="1"/>
          </p:nvPr>
        </p:nvSpPr>
        <p:spPr/>
        <p:txBody>
          <a:bodyPr/>
          <a:lstStyle/>
          <a:p>
            <a:r>
              <a:rPr lang="nl-NL" dirty="0" smtClean="0"/>
              <a:t>Welke religie ken je?</a:t>
            </a:r>
          </a:p>
          <a:p>
            <a:r>
              <a:rPr lang="nl-NL" dirty="0" smtClean="0"/>
              <a:t>5 hoofdreligies:</a:t>
            </a:r>
          </a:p>
          <a:p>
            <a:pPr lvl="1"/>
            <a:r>
              <a:rPr lang="nl-NL" dirty="0" smtClean="0"/>
              <a:t>Christendom</a:t>
            </a:r>
          </a:p>
          <a:p>
            <a:pPr lvl="1"/>
            <a:r>
              <a:rPr lang="nl-NL" dirty="0"/>
              <a:t>Islam</a:t>
            </a:r>
          </a:p>
          <a:p>
            <a:pPr lvl="1"/>
            <a:r>
              <a:rPr lang="nl-NL" dirty="0" smtClean="0"/>
              <a:t>Jodendom</a:t>
            </a:r>
            <a:endParaRPr lang="nl-NL" dirty="0" smtClean="0"/>
          </a:p>
          <a:p>
            <a:pPr lvl="1"/>
            <a:r>
              <a:rPr lang="nl-NL" dirty="0" smtClean="0"/>
              <a:t>Hindoeïsme</a:t>
            </a:r>
          </a:p>
          <a:p>
            <a:pPr lvl="1"/>
            <a:r>
              <a:rPr lang="nl-NL" dirty="0" smtClean="0"/>
              <a:t>Boeddhisme</a:t>
            </a:r>
          </a:p>
          <a:p>
            <a:pPr lvl="1"/>
            <a:endParaRPr lang="nl-NL" dirty="0"/>
          </a:p>
          <a:p>
            <a:pPr marL="457200" lvl="1" indent="0">
              <a:buNone/>
            </a:pPr>
            <a:endParaRPr lang="nl-NL" dirty="0"/>
          </a:p>
        </p:txBody>
      </p:sp>
    </p:spTree>
    <p:extLst>
      <p:ext uri="{BB962C8B-B14F-4D97-AF65-F5344CB8AC3E}">
        <p14:creationId xmlns:p14="http://schemas.microsoft.com/office/powerpoint/2010/main" val="1010927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Religies in de wereld</a:t>
            </a:r>
            <a:endParaRPr lang="nl-NL" dirty="0"/>
          </a:p>
        </p:txBody>
      </p:sp>
      <p:pic>
        <p:nvPicPr>
          <p:cNvPr id="4" name="Picture 2" descr="Afbeeldingsresultaat voor demografie hindoeism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959656"/>
            <a:ext cx="8280920" cy="5895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78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3363</TotalTime>
  <Words>822</Words>
  <Application>Microsoft Office PowerPoint</Application>
  <PresentationFormat>Diavoorstelling (4:3)</PresentationFormat>
  <Paragraphs>65</Paragraphs>
  <Slides>11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Voeding bij verschillende doelgroepen en culturen</vt:lpstr>
      <vt:lpstr>lesinhoud</vt:lpstr>
      <vt:lpstr>Leeftijdsfases</vt:lpstr>
      <vt:lpstr>Leeftijdsfases</vt:lpstr>
      <vt:lpstr>Leeftijdsfases</vt:lpstr>
      <vt:lpstr>Levensfases</vt:lpstr>
      <vt:lpstr>Religies in de wereld</vt:lpstr>
      <vt:lpstr>Religies in de wereld</vt:lpstr>
      <vt:lpstr>Religies in de wereld</vt:lpstr>
      <vt:lpstr>Opdracht: uitleg</vt:lpstr>
      <vt:lpstr>Uitleg opdracht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Merel Verhofstadt</cp:lastModifiedBy>
  <cp:revision>234</cp:revision>
  <cp:lastPrinted>2015-09-16T11:22:19Z</cp:lastPrinted>
  <dcterms:created xsi:type="dcterms:W3CDTF">2013-11-15T15:05:42Z</dcterms:created>
  <dcterms:modified xsi:type="dcterms:W3CDTF">2018-03-20T09:53:47Z</dcterms:modified>
</cp:coreProperties>
</file>